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71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5" r:id="rId12"/>
    <p:sldId id="273" r:id="rId13"/>
    <p:sldId id="266" r:id="rId14"/>
    <p:sldId id="267" r:id="rId15"/>
    <p:sldId id="268" r:id="rId16"/>
    <p:sldId id="280" r:id="rId17"/>
    <p:sldId id="274" r:id="rId18"/>
    <p:sldId id="275" r:id="rId19"/>
    <p:sldId id="269" r:id="rId20"/>
    <p:sldId id="278" r:id="rId21"/>
    <p:sldId id="279" r:id="rId22"/>
    <p:sldId id="270" r:id="rId23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F470E-DDDC-E747-A48F-25579AE17FF4}" v="26" dt="2025-05-01T06:43:16.8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 varScale="1">
        <p:scale>
          <a:sx n="101" d="100"/>
          <a:sy n="101" d="100"/>
        </p:scale>
        <p:origin x="14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5EDD5F-0156-46F8-B29E-49D328B51E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7" cy="459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5AC17-650B-46C9-8F29-3B976206C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1"/>
            <a:ext cx="2972547" cy="4590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71B3-0101-4117-B6B8-AC3FEF369B1B}" type="datetimeFigureOut">
              <a:rPr lang="en-GB" smtClean="0"/>
              <a:t>07/07/2025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0FBAC-E826-4B51-A701-CAC32AAEEB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973"/>
            <a:ext cx="2972547" cy="459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A54A-C88B-4BAE-A592-25CBF864B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8684973"/>
            <a:ext cx="2972547" cy="4590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AB09-E0C0-4804-8BF7-BDC5723EF25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44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68004-0E27-6F43-86B5-FB5FC05ECC8A}" type="datetimeFigureOut">
              <a:rPr lang="en-GR" smtClean="0"/>
              <a:t>07/07/2025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0F00-ACDB-134F-96CB-ACC85D41AF68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80704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975A-D0DC-A386-19F8-066E031C8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92A6F-F996-A852-C2F1-21F060239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CB1E-5928-41E1-5E91-80E93A16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A7F9-6D52-4132-8FCD-054E64A07BFB}" type="datetime1">
              <a:rPr lang="en-US" smtClean="0"/>
              <a:t>7/7/2025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51657-C426-2AC9-275E-27752570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69A31-C576-FF18-8EB9-8530415A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476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2C87-8356-5373-FF0C-A29F649B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1F2BB-1249-EDF2-1F77-FC830DF3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C862-5E3B-A219-2F13-DD03C2CC0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F01A-393E-405F-819C-C14F886E011E}" type="datetime1">
              <a:rPr lang="en-US" smtClean="0"/>
              <a:t>7/7/2025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7D5E-0D1B-38F8-D511-8F12E0E6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631E-272C-48D0-4AEC-C8B672CD0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8694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8E37F-D6F5-BD6F-E15F-8F601CAC2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78D10-7AD8-3918-8EED-19FD85C0E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9B57A-68E6-D8A8-29EC-6FF1AF53E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5711-E202-42A5-8DA1-9018052521C9}" type="datetime1">
              <a:rPr lang="en-US" smtClean="0"/>
              <a:t>7/7/2025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83B6-D685-5C2C-FF1B-DCF71CA0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A5F7A-AD3E-717A-8981-5C8F83A3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0755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6DE-56BF-5C02-B31F-384994CB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BD8A-7D5A-26CC-3BB1-7E075E8F4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AB75-A748-0B13-C413-A1FFAC8A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A988-3C8C-4550-A9AB-CACD7605D20E}" type="datetime1">
              <a:rPr lang="en-US" smtClean="0"/>
              <a:t>7/7/2025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6E32-6371-8D1D-9919-468B7A90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6EE4-26AD-26F3-CD19-C869C310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0240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2ADB-2698-5CF9-8EFD-29CB4505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2CC38-9BA5-D2B8-C0D6-9BA7F0E0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C2697-7611-514E-9237-C3F85490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E933-D022-425F-A2F6-CD653BD25861}" type="datetime1">
              <a:rPr lang="en-US" smtClean="0"/>
              <a:t>7/7/2025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5723A-E7C3-DE36-2360-DB8CF690B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732C-D994-4F0E-FD31-9977B409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525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9C21-A3F9-0338-6B74-7ECD99CF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B6FA-E10F-F02F-0C7B-C8E67EFC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651B0-6C5E-307C-75FC-9330AF2D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3A504-A111-E565-028C-D18D60A3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75151-35EB-424A-BB59-AB7F8DA399FD}" type="datetime1">
              <a:rPr lang="en-US" smtClean="0"/>
              <a:t>7/7/2025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1E8EDE-D99E-AA4D-9FD6-495373BC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E7FE0-D39F-FCB8-B91B-A432AE1E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244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E873-156D-6C1D-FCC1-CFF30D623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7EF0-1CB9-2FE7-088B-C27EB39B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7FF57-DEA4-F801-A7E1-67CD4A451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D0194E-3FB1-7D03-F815-0544F6DC3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D0C7C4-437E-58FB-96EF-57A7675D6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257ECA-1F4C-0D38-31DD-B3C17ED9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FD0C-4F8D-414C-9FDB-BA546ED14900}" type="datetime1">
              <a:rPr lang="en-US" smtClean="0"/>
              <a:t>7/7/2025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18F55-713F-C01D-37AF-7243DB08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2129F-2F15-6EF3-0632-D3E2B30A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4402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2904-9DF5-DF83-D294-3755CE85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46C66-C700-A42B-2AFD-1FBA10D9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5692-E980-442B-BEF4-CCEE9C24146A}" type="datetime1">
              <a:rPr lang="en-US" smtClean="0"/>
              <a:t>7/7/2025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920D8-9BEC-8A0D-6269-C50F54F25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C4253D-6412-D3C5-2E93-C6D7F10C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4521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EB88C-51FE-37A6-F3F5-DF332F67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69D6-AFE3-4DAB-B1AD-0EDE8CA7F688}" type="datetime1">
              <a:rPr lang="en-US" smtClean="0"/>
              <a:t>7/7/2025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A0458-E4D9-CECE-F073-8214A205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D04B4-E453-8F8C-D63C-F309C7E9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9963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A809-B5BE-31A9-84AB-E6C0E2B3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127BF-169D-35D4-DFF4-09BAC1C6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4893D-8AD7-8F05-0167-ADCE0B9F4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99503-56CC-8BE8-6F7E-EE4BF66D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54083-CBA6-4538-9CB8-A706C3DAD3DA}" type="datetime1">
              <a:rPr lang="en-US" smtClean="0"/>
              <a:t>7/7/2025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D7300-F226-8C4A-146D-92A5052E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CB35F-D86E-1643-F04F-4C7297DC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015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954B-7805-D7CE-1E87-3BD487B2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C71207-233C-23D0-2B89-E3BE412650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4538D-F710-BD46-B7E7-D20416677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51DC8-C06C-1066-1C47-4936B974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99A6-C353-45DE-B172-5FB6C95A6981}" type="datetime1">
              <a:rPr lang="en-US" smtClean="0"/>
              <a:t>7/7/2025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A2880-B52A-B954-19EE-E48ABD8B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6EA5F-5E2E-490E-E2E6-1DA3C66A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578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C8575-66EA-D182-EB40-3D8136C5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B988C-8A01-28C5-D62F-B10456C53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D8EEC-2B82-8E63-324C-771442523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3297-581A-4C94-95D7-AC41A7E02840}" type="datetime1">
              <a:rPr lang="en-US" smtClean="0"/>
              <a:t>7/7/2025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27F1C-FA85-5620-81F4-B8D5B0A6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Priskomatis Theodoros - PhD Candidate at the University of Alicante</a:t>
            </a:r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C8457-346C-DBB1-A263-43D4A4350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AF69-9764-9E4E-99F6-669A3B0C8027}" type="slidenum">
              <a:rPr lang="en-GR" smtClean="0"/>
              <a:t>‹Nº›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446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002060"/>
            </a:gs>
            <a:gs pos="23000">
              <a:schemeClr val="accent1">
                <a:lumMod val="0"/>
                <a:lumOff val="100000"/>
              </a:schemeClr>
            </a:gs>
            <a:gs pos="89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860907-63ED-7EFC-6482-046F69FFE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2047"/>
            <a:ext cx="12192000" cy="269020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Multicultural/intercultural education prospective for the study of the relationship between extra-curricular athletic activities and academic performance in college students.</a:t>
            </a:r>
            <a:br>
              <a:rPr lang="es-E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G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040C9-5090-2147-453B-AA78C843E7AB}"/>
              </a:ext>
            </a:extLst>
          </p:cNvPr>
          <p:cNvSpPr txBox="1"/>
          <p:nvPr/>
        </p:nvSpPr>
        <p:spPr>
          <a:xfrm>
            <a:off x="35899" y="5171521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Dr. Theodoros Priskomatis 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Executive Director, Athletics &amp; Recreation</a:t>
            </a:r>
          </a:p>
          <a:p>
            <a:r>
              <a:rPr lang="en-US" sz="16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Deree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– The American College of Greece</a:t>
            </a: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Doctoral Thesis for the PhD Degree Awarded by the University of Alicante</a:t>
            </a:r>
            <a:endParaRPr lang="en-GR" sz="16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2ECA49-44B2-4B6F-8686-86CD02B6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2901" y="6376056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fld>
            <a:endParaRPr lang="en-G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5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Literature Review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90925" y="1234020"/>
            <a:ext cx="8044927" cy="36886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Student </a:t>
            </a:r>
            <a:r>
              <a:rPr lang="en-GB" sz="2000" b="1" dirty="0">
                <a:latin typeface="Century Gothic" panose="020B0502020202020204" pitchFamily="34" charset="0"/>
              </a:rPr>
              <a:t>achievement</a:t>
            </a:r>
            <a:r>
              <a:rPr lang="en-GB" sz="2000" dirty="0">
                <a:latin typeface="Century Gothic" panose="020B0502020202020204" pitchFamily="34" charset="0"/>
              </a:rPr>
              <a:t> and extra-curricular </a:t>
            </a:r>
            <a:r>
              <a:rPr lang="en-GB" sz="2000" b="1" dirty="0">
                <a:latin typeface="Century Gothic" panose="020B0502020202020204" pitchFamily="34" charset="0"/>
              </a:rPr>
              <a:t>participation.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Development</a:t>
            </a:r>
            <a:r>
              <a:rPr lang="en-GB" sz="2000" dirty="0">
                <a:latin typeface="Century Gothic" panose="020B0502020202020204" pitchFamily="34" charset="0"/>
              </a:rPr>
              <a:t> and </a:t>
            </a:r>
            <a:r>
              <a:rPr lang="en-GB" sz="2000" b="1" dirty="0">
                <a:latin typeface="Century Gothic" panose="020B0502020202020204" pitchFamily="34" charset="0"/>
              </a:rPr>
              <a:t>benefits</a:t>
            </a:r>
            <a:r>
              <a:rPr lang="en-GB" sz="2000" dirty="0">
                <a:latin typeface="Century Gothic" panose="020B0502020202020204" pitchFamily="34" charset="0"/>
              </a:rPr>
              <a:t> of extra-curricular activities.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Diverse</a:t>
            </a:r>
            <a:r>
              <a:rPr lang="en-GB" sz="2000" dirty="0">
                <a:latin typeface="Century Gothic" panose="020B0502020202020204" pitchFamily="34" charset="0"/>
              </a:rPr>
              <a:t> student bodies and recruitment.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Retention</a:t>
            </a:r>
            <a:r>
              <a:rPr lang="en-GB" sz="2000" dirty="0">
                <a:latin typeface="Century Gothic" panose="020B0502020202020204" pitchFamily="34" charset="0"/>
              </a:rPr>
              <a:t> and academic performance.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Gaps</a:t>
            </a:r>
            <a:r>
              <a:rPr lang="en-GB" sz="2000" dirty="0">
                <a:latin typeface="Century Gothic" panose="020B0502020202020204" pitchFamily="34" charset="0"/>
              </a:rPr>
              <a:t> and </a:t>
            </a:r>
            <a:r>
              <a:rPr lang="en-GB" sz="2000" b="1" dirty="0">
                <a:latin typeface="Century Gothic" panose="020B0502020202020204" pitchFamily="34" charset="0"/>
              </a:rPr>
              <a:t>contradictions</a:t>
            </a:r>
            <a:r>
              <a:rPr lang="en-GB" sz="2000" dirty="0">
                <a:latin typeface="Century Gothic" panose="020B0502020202020204" pitchFamily="34" charset="0"/>
              </a:rPr>
              <a:t> in the literature.</a:t>
            </a:r>
          </a:p>
          <a:p>
            <a:pPr lvl="1">
              <a:lnSpc>
                <a:spcPct val="200000"/>
              </a:lnSpc>
            </a:pP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4297A-C1A6-4CE8-9956-AA0F387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6010" y="6482736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7F1F514A-ADDA-602D-FB81-5DAE8E1F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86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Methodology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64026"/>
            <a:ext cx="8044927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The </a:t>
            </a:r>
            <a:r>
              <a:rPr lang="en-GB" sz="2000" b="1" dirty="0" err="1">
                <a:latin typeface="Century Gothic" panose="020B0502020202020204" pitchFamily="34" charset="0"/>
              </a:rPr>
              <a:t>quantitive</a:t>
            </a:r>
            <a:r>
              <a:rPr lang="en-GB" sz="2000" dirty="0">
                <a:latin typeface="Century Gothic" panose="020B0502020202020204" pitchFamily="34" charset="0"/>
              </a:rPr>
              <a:t> method research design chosen, harmonizes with the overall study approach by thoroughly evaluating the influence of extra-curricular activities on student retention and academic performance. 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The study's </a:t>
            </a:r>
            <a:r>
              <a:rPr lang="en-GB" sz="2000" b="1" dirty="0">
                <a:latin typeface="Century Gothic" panose="020B0502020202020204" pitchFamily="34" charset="0"/>
              </a:rPr>
              <a:t>target population </a:t>
            </a:r>
            <a:r>
              <a:rPr lang="en-GB" sz="2000" dirty="0">
                <a:latin typeface="Century Gothic" panose="020B0502020202020204" pitchFamily="34" charset="0"/>
              </a:rPr>
              <a:t>includes college students attending “</a:t>
            </a:r>
            <a:r>
              <a:rPr lang="en-GB" sz="2000" dirty="0" err="1">
                <a:latin typeface="Century Gothic" panose="020B0502020202020204" pitchFamily="34" charset="0"/>
              </a:rPr>
              <a:t>Deree</a:t>
            </a:r>
            <a:r>
              <a:rPr lang="en-GB" sz="2000" dirty="0">
                <a:latin typeface="Century Gothic" panose="020B0502020202020204" pitchFamily="34" charset="0"/>
              </a:rPr>
              <a:t> - The American College of Greece”. 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Why </a:t>
            </a:r>
            <a:r>
              <a:rPr lang="en-GB" sz="2000" b="1" dirty="0" err="1">
                <a:latin typeface="Century Gothic" panose="020B0502020202020204" pitchFamily="34" charset="0"/>
              </a:rPr>
              <a:t>Deree</a:t>
            </a:r>
            <a:r>
              <a:rPr lang="en-GB" sz="2000" b="1" dirty="0">
                <a:latin typeface="Century Gothic" panose="020B0502020202020204" pitchFamily="34" charset="0"/>
              </a:rPr>
              <a:t>-ACG</a:t>
            </a:r>
            <a:r>
              <a:rPr lang="en-GB" sz="2000" dirty="0">
                <a:latin typeface="Century Gothic" panose="020B0502020202020204" pitchFamily="34" charset="0"/>
              </a:rPr>
              <a:t>?</a:t>
            </a:r>
          </a:p>
          <a:p>
            <a:pPr lvl="1"/>
            <a:r>
              <a:rPr lang="en-GB" sz="2000" dirty="0" err="1">
                <a:latin typeface="Century Gothic" panose="020B0502020202020204" pitchFamily="34" charset="0"/>
              </a:rPr>
              <a:t>Deree</a:t>
            </a:r>
            <a:r>
              <a:rPr lang="en-GB" sz="2000" dirty="0">
                <a:latin typeface="Century Gothic" panose="020B0502020202020204" pitchFamily="34" charset="0"/>
              </a:rPr>
              <a:t>-ACG </a:t>
            </a:r>
            <a:r>
              <a:rPr lang="en-GB" sz="2000" b="1" dirty="0">
                <a:latin typeface="Century Gothic" panose="020B0502020202020204" pitchFamily="34" charset="0"/>
              </a:rPr>
              <a:t>diverse</a:t>
            </a:r>
            <a:r>
              <a:rPr lang="en-GB" sz="2000" dirty="0">
                <a:latin typeface="Century Gothic" panose="020B0502020202020204" pitchFamily="34" charset="0"/>
              </a:rPr>
              <a:t> student body creates a conducive environment for investigating the effects of extra-curricular athletic activities on academic performance across different cultural backgrounds.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AC2A9-2EEB-4501-94AB-9A1B1F17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0140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11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44F87F68-2C7A-D361-0371-A93B9FD3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0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Methodology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233889"/>
            <a:ext cx="8044927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The </a:t>
            </a:r>
            <a:r>
              <a:rPr lang="en-GB" sz="2000" b="1" dirty="0">
                <a:latin typeface="Century Gothic" panose="020B0502020202020204" pitchFamily="34" charset="0"/>
              </a:rPr>
              <a:t>research included</a:t>
            </a:r>
            <a:r>
              <a:rPr lang="en-GB" sz="2000" dirty="0">
                <a:latin typeface="Century Gothic" panose="020B0502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demographic characteristics (age, gender, continent of origin),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academic characteristics (year, GPA),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participation in extra-curricular athletic activities, or not.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The selected, validated </a:t>
            </a:r>
            <a:r>
              <a:rPr lang="en-GB" sz="2000" b="1" dirty="0">
                <a:latin typeface="Century Gothic" panose="020B0502020202020204" pitchFamily="34" charset="0"/>
              </a:rPr>
              <a:t>questionnaire</a:t>
            </a:r>
            <a:r>
              <a:rPr lang="en-GB" sz="2000" dirty="0">
                <a:latin typeface="Century Gothic" panose="020B0502020202020204" pitchFamily="34" charset="0"/>
              </a:rPr>
              <a:t> was carefully </a:t>
            </a:r>
            <a:r>
              <a:rPr lang="en-US" sz="2000" dirty="0">
                <a:latin typeface="Century Gothic" panose="020B0502020202020204" pitchFamily="34" charset="0"/>
              </a:rPr>
              <a:t>chosen</a:t>
            </a:r>
            <a:r>
              <a:rPr lang="en-GB" sz="2000" dirty="0">
                <a:latin typeface="Century Gothic" panose="020B0502020202020204" pitchFamily="34" charset="0"/>
              </a:rPr>
              <a:t> to guarantee its appropriateness and efficiency in assessing the intended constructs. 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8A8A-7C1E-41D6-8501-76DDF30C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12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B4B642E5-0F01-DB88-7EAC-5BBE4965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Data Collection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223249"/>
            <a:ext cx="8044927" cy="5170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During the research process, data collection was a significant stage, where relevant data were </a:t>
            </a:r>
            <a:r>
              <a:rPr lang="en-US" sz="2000" dirty="0">
                <a:latin typeface="Century Gothic" panose="020B0502020202020204" pitchFamily="34" charset="0"/>
              </a:rPr>
              <a:t>gathered </a:t>
            </a:r>
            <a:r>
              <a:rPr lang="en-GB" sz="2000" dirty="0">
                <a:latin typeface="Century Gothic" panose="020B0502020202020204" pitchFamily="34" charset="0"/>
              </a:rPr>
              <a:t>to achieve the objectives of the research, according to the following </a:t>
            </a:r>
            <a:r>
              <a:rPr lang="en-GB" sz="2000" b="1" dirty="0">
                <a:latin typeface="Century Gothic" panose="020B0502020202020204" pitchFamily="34" charset="0"/>
              </a:rPr>
              <a:t>timeline</a:t>
            </a:r>
            <a:r>
              <a:rPr lang="en-GB" sz="2000" dirty="0">
                <a:latin typeface="Century Gothic" panose="020B0502020202020204" pitchFamily="34" charset="0"/>
              </a:rPr>
              <a:t>: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Ethical </a:t>
            </a:r>
            <a:r>
              <a:rPr lang="en-GB" sz="2000" b="1" dirty="0">
                <a:latin typeface="Century Gothic" panose="020B0502020202020204" pitchFamily="34" charset="0"/>
              </a:rPr>
              <a:t>approvals</a:t>
            </a:r>
            <a:r>
              <a:rPr lang="en-GB" sz="2000" dirty="0">
                <a:latin typeface="Century Gothic" panose="020B0502020202020204" pitchFamily="34" charset="0"/>
              </a:rPr>
              <a:t> and permission from the College and their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IRB committee - obtained in May 2023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	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Distribution</a:t>
            </a:r>
            <a:r>
              <a:rPr lang="en-GB" sz="2000" dirty="0">
                <a:latin typeface="Century Gothic" panose="020B0502020202020204" pitchFamily="34" charset="0"/>
              </a:rPr>
              <a:t> of the online survey questionnaire - June 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Ongoing</a:t>
            </a:r>
            <a:r>
              <a:rPr lang="en-GB" sz="2000" dirty="0">
                <a:latin typeface="Century Gothic" panose="020B0502020202020204" pitchFamily="34" charset="0"/>
              </a:rPr>
              <a:t> monitoring and supervision - throughout the data collection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Conclusion</a:t>
            </a:r>
            <a:r>
              <a:rPr lang="en-GB" sz="2000" dirty="0">
                <a:latin typeface="Century Gothic" panose="020B0502020202020204" pitchFamily="34" charset="0"/>
              </a:rPr>
              <a:t> of data collection - July – August 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36D77-2242-4CA4-9AD1-6A43FA4DB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0141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13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1F25655D-E322-8A17-E6C6-A0EC98CD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8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Data Analysis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0138"/>
            <a:ext cx="8044927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Prior</a:t>
            </a:r>
            <a:r>
              <a:rPr lang="en-GB" sz="2000" dirty="0">
                <a:latin typeface="Century Gothic" panose="020B0502020202020204" pitchFamily="34" charset="0"/>
              </a:rPr>
              <a:t> to the administration of the questionnaire, the following actions were taken: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Strategies</a:t>
            </a:r>
            <a:r>
              <a:rPr lang="en-GB" sz="2000" dirty="0">
                <a:latin typeface="Century Gothic" panose="020B0502020202020204" pitchFamily="34" charset="0"/>
              </a:rPr>
              <a:t> for identifying and contacting potential participants were used.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Explanation</a:t>
            </a:r>
            <a:r>
              <a:rPr lang="en-GB" sz="2000" dirty="0">
                <a:latin typeface="Century Gothic" panose="020B0502020202020204" pitchFamily="34" charset="0"/>
              </a:rPr>
              <a:t> of the purpose and benefits of the study to participants were given.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Considerations</a:t>
            </a:r>
            <a:r>
              <a:rPr lang="en-GB" sz="2000" dirty="0">
                <a:latin typeface="Century Gothic" panose="020B0502020202020204" pitchFamily="34" charset="0"/>
              </a:rPr>
              <a:t> for addressing diversity and inclusivity in participant recruitment	 were examined.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entury Gothic" panose="020B0502020202020204" pitchFamily="34" charset="0"/>
              </a:rPr>
              <a:t>Informed consent </a:t>
            </a:r>
            <a:r>
              <a:rPr lang="en-GB" sz="2000" dirty="0">
                <a:latin typeface="Century Gothic" panose="020B0502020202020204" pitchFamily="34" charset="0"/>
              </a:rPr>
              <a:t>procedures were taken.</a:t>
            </a:r>
          </a:p>
          <a:p>
            <a:pPr lvl="2"/>
            <a:r>
              <a:rPr lang="en-GB" sz="2000" dirty="0">
                <a:latin typeface="Century Gothic" panose="020B0502020202020204" pitchFamily="34" charset="0"/>
              </a:rPr>
              <a:t>Securing informed consent is essential to ethical research practices as it guarantees that participants understand the study's purpose, procedures, possible risks, and benefits before becoming involved.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Ethical implications and participant </a:t>
            </a:r>
            <a:r>
              <a:rPr lang="en-GB" sz="2000" b="1" dirty="0">
                <a:latin typeface="Century Gothic" panose="020B0502020202020204" pitchFamily="34" charset="0"/>
              </a:rPr>
              <a:t>confidentiality</a:t>
            </a:r>
            <a:r>
              <a:rPr lang="en-GB" sz="2000" dirty="0">
                <a:latin typeface="Century Gothic" panose="020B0502020202020204" pitchFamily="34" charset="0"/>
              </a:rPr>
              <a:t> were carefully taken care of.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15639-8B3E-42C4-9A66-30FC83CA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47294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14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1E38BFFE-BDD6-207F-E0B6-2694D1EE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6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Discussion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-7582"/>
            <a:ext cx="8044927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The study findings offered </a:t>
            </a:r>
            <a:r>
              <a:rPr lang="en-GB" sz="2000" b="1" dirty="0">
                <a:latin typeface="Century Gothic" panose="020B0502020202020204" pitchFamily="34" charset="0"/>
              </a:rPr>
              <a:t>fresh viewpoints </a:t>
            </a:r>
            <a:r>
              <a:rPr lang="en-GB" sz="2000" dirty="0">
                <a:latin typeface="Century Gothic" panose="020B0502020202020204" pitchFamily="34" charset="0"/>
              </a:rPr>
              <a:t>and insights that increased our understanding of the subject.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 research findings consistently demonstrated a </a:t>
            </a:r>
            <a:r>
              <a:rPr lang="en-GB" sz="2000" b="1" dirty="0">
                <a:latin typeface="Century Gothic" panose="020B0502020202020204" pitchFamily="34" charset="0"/>
              </a:rPr>
              <a:t>positive</a:t>
            </a:r>
            <a:r>
              <a:rPr lang="en-GB" sz="2000" dirty="0">
                <a:latin typeface="Century Gothic" panose="020B0502020202020204" pitchFamily="34" charset="0"/>
              </a:rPr>
              <a:t> relationship between extra-curricular activities and academic performance.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Students who participated in such activities demonstrated academic success, as indicated by their </a:t>
            </a:r>
            <a:r>
              <a:rPr lang="en-GB" sz="2000" b="1" dirty="0">
                <a:latin typeface="Century Gothic" panose="020B0502020202020204" pitchFamily="34" charset="0"/>
              </a:rPr>
              <a:t>higher</a:t>
            </a:r>
            <a:r>
              <a:rPr lang="en-GB" sz="2000" dirty="0">
                <a:latin typeface="Century Gothic" panose="020B0502020202020204" pitchFamily="34" charset="0"/>
              </a:rPr>
              <a:t> overall GPAs. Additionally, these participants declared </a:t>
            </a:r>
            <a:r>
              <a:rPr lang="en-GB" sz="2000" b="1" dirty="0">
                <a:latin typeface="Century Gothic" panose="020B0502020202020204" pitchFamily="34" charset="0"/>
              </a:rPr>
              <a:t>increased</a:t>
            </a:r>
            <a:r>
              <a:rPr lang="en-GB" sz="2000" dirty="0">
                <a:latin typeface="Century Gothic" panose="020B0502020202020204" pitchFamily="34" charset="0"/>
              </a:rPr>
              <a:t> capabilities in time management, study techniques, and overall motivation for their academic activities.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7CCF6-8E77-3904-C6D6-67ECA0B28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72" y="3974352"/>
            <a:ext cx="7121784" cy="15482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C1926-D6F7-48B1-B783-29D51203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72497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15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F4536C76-1F8E-5B61-076F-2CCE40F7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4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rgbClr val="002060"/>
            </a:gs>
            <a:gs pos="9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document&#10;&#10;Description automatically generated">
            <a:extLst>
              <a:ext uri="{FF2B5EF4-FFF2-40B4-BE49-F238E27FC236}">
                <a16:creationId xmlns:a16="http://schemas.microsoft.com/office/drawing/2014/main" id="{21B6A9A7-27BA-FB3E-50BF-B4B307BD6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4" y="495300"/>
            <a:ext cx="7719822" cy="5867400"/>
          </a:xfr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867ED51-6627-0202-595B-416CF0FC2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0" t="11177" r="41850" b="10588"/>
          <a:stretch/>
        </p:blipFill>
        <p:spPr>
          <a:xfrm>
            <a:off x="7782046" y="495300"/>
            <a:ext cx="4323346" cy="58674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D43E534-25A2-28E6-DC4F-58E71272CB91}"/>
              </a:ext>
            </a:extLst>
          </p:cNvPr>
          <p:cNvSpPr txBox="1">
            <a:spLocks/>
          </p:cNvSpPr>
          <p:nvPr/>
        </p:nvSpPr>
        <p:spPr>
          <a:xfrm>
            <a:off x="62224" y="65087"/>
            <a:ext cx="12129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Survey results comparison: Participation in extra-curricular athletic activities /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YES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compared to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NO</a:t>
            </a:r>
            <a:endParaRPr lang="en-G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74C9-2266-432D-98A6-24CD1AC4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16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89939C33-4B89-C00D-0B16-86CB4C17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7538" y="6427788"/>
            <a:ext cx="6959358" cy="365125"/>
          </a:xfrm>
        </p:spPr>
        <p:txBody>
          <a:bodyPr/>
          <a:lstStyle/>
          <a:p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Dr.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Deree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37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Discussion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610528"/>
            <a:ext cx="8044927" cy="5016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 results </a:t>
            </a:r>
            <a:r>
              <a:rPr lang="en-GB" sz="2000" b="1" dirty="0">
                <a:latin typeface="Century Gothic" panose="020B0502020202020204" pitchFamily="34" charset="0"/>
              </a:rPr>
              <a:t>highlight</a:t>
            </a:r>
            <a:r>
              <a:rPr lang="en-GB" sz="2000" dirty="0">
                <a:latin typeface="Century Gothic" panose="020B0502020202020204" pitchFamily="34" charset="0"/>
              </a:rPr>
              <a:t> the significance of developing a welcoming and inclusive school culture that promotes student participation in extra-curricular activities.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Educational institutions</a:t>
            </a:r>
            <a:r>
              <a:rPr lang="en-GB" sz="2000" dirty="0">
                <a:latin typeface="Century Gothic" panose="020B0502020202020204" pitchFamily="34" charset="0"/>
              </a:rPr>
              <a:t> can use the findings to </a:t>
            </a:r>
            <a:r>
              <a:rPr lang="en-GB" sz="2000" b="1" dirty="0">
                <a:latin typeface="Century Gothic" panose="020B0502020202020204" pitchFamily="34" charset="0"/>
              </a:rPr>
              <a:t>plan</a:t>
            </a:r>
            <a:r>
              <a:rPr lang="en-GB" sz="2000" dirty="0">
                <a:latin typeface="Century Gothic" panose="020B0502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how to allocate resources,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establish curricula,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carry out programs.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Decision-makers</a:t>
            </a:r>
            <a:r>
              <a:rPr lang="en-GB" sz="2000" dirty="0">
                <a:latin typeface="Century Gothic" panose="020B0502020202020204" pitchFamily="34" charset="0"/>
              </a:rPr>
              <a:t> can emphasize the inclusion of extra-curricular activities in educational practices by considering the research's findings, </a:t>
            </a:r>
            <a:r>
              <a:rPr lang="en-GB" sz="2000" b="1" dirty="0">
                <a:latin typeface="Century Gothic" panose="020B0502020202020204" pitchFamily="34" charset="0"/>
              </a:rPr>
              <a:t>ensuring</a:t>
            </a:r>
            <a:r>
              <a:rPr lang="en-GB" sz="2000" dirty="0">
                <a:latin typeface="Century Gothic" panose="020B0502020202020204" pitchFamily="34" charset="0"/>
              </a:rPr>
              <a:t> that students receive a </a:t>
            </a:r>
            <a:r>
              <a:rPr lang="en-GB" sz="2000" b="1" dirty="0">
                <a:latin typeface="Century Gothic" panose="020B0502020202020204" pitchFamily="34" charset="0"/>
              </a:rPr>
              <a:t>thorough and well-rounded education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BC419-4E04-4309-8DFD-CE6E8BF7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62457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17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9527F433-DD2C-254C-C6E6-676F2AA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9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Discussion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53188" y="141039"/>
            <a:ext cx="8044927" cy="65556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Future studies could examine: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The </a:t>
            </a:r>
            <a:r>
              <a:rPr lang="en-GB" sz="2000" b="1" dirty="0">
                <a:latin typeface="Century Gothic" panose="020B0502020202020204" pitchFamily="34" charset="0"/>
              </a:rPr>
              <a:t>long-term</a:t>
            </a:r>
            <a:r>
              <a:rPr lang="en-GB" sz="2000" dirty="0">
                <a:latin typeface="Century Gothic" panose="020B0502020202020204" pitchFamily="34" charset="0"/>
              </a:rPr>
              <a:t> impacts of participation in extra-curricular athletics on academic performance.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The precise </a:t>
            </a:r>
            <a:r>
              <a:rPr lang="en-GB" sz="2000" b="1" dirty="0">
                <a:latin typeface="Century Gothic" panose="020B0502020202020204" pitchFamily="34" charset="0"/>
              </a:rPr>
              <a:t>processes</a:t>
            </a:r>
            <a:r>
              <a:rPr lang="en-GB" sz="2000" dirty="0">
                <a:latin typeface="Century Gothic" panose="020B0502020202020204" pitchFamily="34" charset="0"/>
              </a:rPr>
              <a:t> by which extra-curricular athletic participation affects academic achievement.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How </a:t>
            </a:r>
            <a:r>
              <a:rPr lang="en-GB" sz="2000" b="1" dirty="0">
                <a:latin typeface="Century Gothic" panose="020B0502020202020204" pitchFamily="34" charset="0"/>
              </a:rPr>
              <a:t>parental</a:t>
            </a:r>
            <a:r>
              <a:rPr lang="en-GB" sz="2000" dirty="0">
                <a:latin typeface="Century Gothic" panose="020B0502020202020204" pitchFamily="34" charset="0"/>
              </a:rPr>
              <a:t> support and involvement affect the link between extra-curricular athletics and academic performance.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How the </a:t>
            </a:r>
            <a:r>
              <a:rPr lang="en-GB" sz="2000" b="1" dirty="0" err="1">
                <a:latin typeface="Century Gothic" panose="020B0502020202020204" pitchFamily="34" charset="0"/>
              </a:rPr>
              <a:t>caliber</a:t>
            </a:r>
            <a:r>
              <a:rPr lang="en-GB" sz="2000" dirty="0">
                <a:latin typeface="Century Gothic" panose="020B0502020202020204" pitchFamily="34" charset="0"/>
              </a:rPr>
              <a:t> and </a:t>
            </a:r>
            <a:r>
              <a:rPr lang="en-GB" sz="2000" b="1" dirty="0">
                <a:latin typeface="Century Gothic" panose="020B0502020202020204" pitchFamily="34" charset="0"/>
              </a:rPr>
              <a:t>intensity</a:t>
            </a:r>
            <a:r>
              <a:rPr lang="en-GB" sz="2000" dirty="0">
                <a:latin typeface="Century Gothic" panose="020B0502020202020204" pitchFamily="34" charset="0"/>
              </a:rPr>
              <a:t> of extra-curricular athletic activities </a:t>
            </a:r>
            <a:r>
              <a:rPr lang="en-GB" sz="2000" b="1" dirty="0">
                <a:latin typeface="Century Gothic" panose="020B0502020202020204" pitchFamily="34" charset="0"/>
              </a:rPr>
              <a:t>affect</a:t>
            </a:r>
            <a:r>
              <a:rPr lang="en-GB" sz="2000" dirty="0">
                <a:latin typeface="Century Gothic" panose="020B0502020202020204" pitchFamily="34" charset="0"/>
              </a:rPr>
              <a:t> academic achievement in college students from various cultural backgrounds.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What are the specific </a:t>
            </a:r>
            <a:r>
              <a:rPr lang="en-GB" sz="2000" b="1" dirty="0">
                <a:latin typeface="Century Gothic" panose="020B0502020202020204" pitchFamily="34" charset="0"/>
              </a:rPr>
              <a:t>cultural</a:t>
            </a:r>
            <a:r>
              <a:rPr lang="en-GB" sz="2000" dirty="0">
                <a:latin typeface="Century Gothic" panose="020B0502020202020204" pitchFamily="34" charset="0"/>
              </a:rPr>
              <a:t> and </a:t>
            </a:r>
            <a:r>
              <a:rPr lang="en-GB" sz="2000" b="1" dirty="0">
                <a:latin typeface="Century Gothic" panose="020B0502020202020204" pitchFamily="34" charset="0"/>
              </a:rPr>
              <a:t>contextual</a:t>
            </a:r>
            <a:r>
              <a:rPr lang="en-GB" sz="2000" dirty="0">
                <a:latin typeface="Century Gothic" panose="020B0502020202020204" pitchFamily="34" charset="0"/>
              </a:rPr>
              <a:t> elements affecting the association between extra-curricular athletic activities and academic performance. 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The </a:t>
            </a:r>
            <a:r>
              <a:rPr lang="en-GB" sz="2000" b="1" dirty="0">
                <a:latin typeface="Century Gothic" panose="020B0502020202020204" pitchFamily="34" charset="0"/>
              </a:rPr>
              <a:t>particular</a:t>
            </a:r>
            <a:r>
              <a:rPr lang="en-GB" sz="2000" dirty="0">
                <a:latin typeface="Century Gothic" panose="020B0502020202020204" pitchFamily="34" charset="0"/>
              </a:rPr>
              <a:t> influences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cultural identity,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social integration,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support networks, 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should be examined.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17296-F752-467F-B459-411E99F4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72599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18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F97BF421-4CDC-AAB9-E51A-9D978032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67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Conclusion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64026"/>
            <a:ext cx="8044927" cy="65556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Positive</a:t>
            </a:r>
            <a:r>
              <a:rPr lang="en-GB" sz="2000" dirty="0">
                <a:latin typeface="Century Gothic" panose="020B0502020202020204" pitchFamily="34" charset="0"/>
              </a:rPr>
              <a:t> relationship between extra-curricular athletic activities and academic performance.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Cultural factors </a:t>
            </a:r>
            <a:r>
              <a:rPr lang="en-GB" sz="2000" b="1" dirty="0">
                <a:latin typeface="Century Gothic" panose="020B0502020202020204" pitchFamily="34" charset="0"/>
              </a:rPr>
              <a:t>influence</a:t>
            </a:r>
            <a:r>
              <a:rPr lang="en-GB" sz="2000" dirty="0">
                <a:latin typeface="Century Gothic" panose="020B0502020202020204" pitchFamily="34" charset="0"/>
              </a:rPr>
              <a:t> the relationship.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Multicultural and intercultural education </a:t>
            </a:r>
            <a:r>
              <a:rPr lang="en-GB" sz="2000" b="1" dirty="0">
                <a:latin typeface="Century Gothic" panose="020B0502020202020204" pitchFamily="34" charset="0"/>
              </a:rPr>
              <a:t>enhances</a:t>
            </a:r>
            <a:r>
              <a:rPr lang="en-GB" sz="2000" dirty="0">
                <a:latin typeface="Century Gothic" panose="020B0502020202020204" pitchFamily="34" charset="0"/>
              </a:rPr>
              <a:t> the positive relationship.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By actively engaging, students </a:t>
            </a:r>
            <a:r>
              <a:rPr lang="en-GB" sz="2000" b="1" dirty="0">
                <a:latin typeface="Century Gothic" panose="020B0502020202020204" pitchFamily="34" charset="0"/>
              </a:rPr>
              <a:t>gain</a:t>
            </a:r>
            <a:r>
              <a:rPr lang="en-GB" sz="2000" dirty="0">
                <a:latin typeface="Century Gothic" panose="020B0502020202020204" pitchFamily="34" charset="0"/>
              </a:rPr>
              <a:t> vital skills and competencies that support their academic performance and personal development.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Students who engaged in extra-curricular sports, actively had </a:t>
            </a:r>
            <a:r>
              <a:rPr lang="en-GB" sz="2000" b="1" dirty="0">
                <a:latin typeface="Century Gothic" panose="020B0502020202020204" pitchFamily="34" charset="0"/>
              </a:rPr>
              <a:t>better</a:t>
            </a:r>
            <a:r>
              <a:rPr lang="en-GB" sz="2000" dirty="0">
                <a:latin typeface="Century Gothic" panose="020B0502020202020204" pitchFamily="34" charset="0"/>
              </a:rPr>
              <a:t> cumulative GPAs than those didn’t participate.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Stronger associations between extra-curricular activity engagement and academic </a:t>
            </a:r>
            <a:r>
              <a:rPr lang="en-GB" sz="2000" b="1" dirty="0">
                <a:latin typeface="Century Gothic" panose="020B0502020202020204" pitchFamily="34" charset="0"/>
              </a:rPr>
              <a:t>success</a:t>
            </a:r>
            <a:r>
              <a:rPr lang="en-GB" sz="2000" dirty="0">
                <a:latin typeface="Century Gothic" panose="020B0502020202020204" pitchFamily="34" charset="0"/>
              </a:rPr>
              <a:t> were shown in students with strong cultural identities, who felt more integrated into society and had sound support systems.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Students who participated in extra-curricular athletic initiatives that prioritized diversity, cultural sensitivity, and tolerance for different opinions made more academic </a:t>
            </a:r>
            <a:r>
              <a:rPr lang="en-GB" sz="2000" b="1" dirty="0">
                <a:latin typeface="Century Gothic" panose="020B0502020202020204" pitchFamily="34" charset="0"/>
              </a:rPr>
              <a:t>progress</a:t>
            </a:r>
            <a:r>
              <a:rPr lang="en-GB" sz="2000" dirty="0">
                <a:latin typeface="Century Gothic" panose="020B0502020202020204" pitchFamily="34" charset="0"/>
              </a:rPr>
              <a:t> than those who took part in initiatives with fewer ethnic and intercultural elements.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367F3-BAAD-495B-889B-5961DFDC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7182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19</a:t>
            </a:fld>
            <a:endParaRPr lang="en-G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07680E42-9F36-523B-77ED-CD036735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2" y="33354"/>
            <a:ext cx="8151126" cy="50956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Background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143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The </a:t>
            </a:r>
            <a:r>
              <a:rPr lang="en-US" sz="2000" b="1" dirty="0">
                <a:effectLst/>
                <a:latin typeface="Century Gothic" panose="020B0502020202020204" pitchFamily="34" charset="0"/>
              </a:rPr>
              <a:t>importance</a:t>
            </a:r>
            <a:r>
              <a:rPr lang="en-US" sz="2000" dirty="0">
                <a:effectLst/>
                <a:latin typeface="Century Gothic" panose="020B0502020202020204" pitchFamily="34" charset="0"/>
              </a:rPr>
              <a:t> of physical activity and participation in sports was recognized from antiquity in several cultures and civilizations.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This was mainly in order to </a:t>
            </a:r>
            <a:r>
              <a:rPr lang="en-US" sz="2000" b="1" dirty="0">
                <a:effectLst/>
                <a:latin typeface="Century Gothic" panose="020B0502020202020204" pitchFamily="34" charset="0"/>
              </a:rPr>
              <a:t>strengthen</a:t>
            </a:r>
            <a:r>
              <a:rPr lang="en-US" sz="2000" dirty="0">
                <a:effectLst/>
                <a:latin typeface="Century Gothic" panose="020B0502020202020204" pitchFamily="34" charset="0"/>
              </a:rPr>
              <a:t> their body for survival, hunting, and military purposes. </a:t>
            </a:r>
          </a:p>
          <a:p>
            <a:pPr marL="1143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The ancient Greeks were among the first – if not the first – to </a:t>
            </a:r>
            <a:r>
              <a:rPr lang="en-US" sz="2000" b="1" dirty="0">
                <a:effectLst/>
                <a:latin typeface="Century Gothic" panose="020B0502020202020204" pitchFamily="34" charset="0"/>
              </a:rPr>
              <a:t>recognize</a:t>
            </a:r>
            <a:r>
              <a:rPr lang="en-US" sz="2000" dirty="0">
                <a:effectLst/>
                <a:latin typeface="Century Gothic" panose="020B0502020202020204" pitchFamily="34" charset="0"/>
              </a:rPr>
              <a:t> the importance of sports for the well-being of people. This is why they included in their educational system three components: </a:t>
            </a:r>
          </a:p>
          <a:p>
            <a:pPr marL="6858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poetry (reading, writing, arithmetic, and literature),</a:t>
            </a:r>
          </a:p>
          <a:p>
            <a:pPr marL="6858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music, and </a:t>
            </a:r>
          </a:p>
          <a:p>
            <a:pPr marL="6858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gymnastics.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15F05C1-5F97-BCA5-5581-FAB34B3F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E0C87-9170-41A2-AEAD-394DA3026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308" y="6472599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</a:t>
            </a:fld>
            <a:endParaRPr lang="en-G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88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Conclusion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53188" y="10138"/>
            <a:ext cx="8044927" cy="5324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Recommendations</a:t>
            </a:r>
            <a:r>
              <a:rPr lang="en-GB" sz="2000" dirty="0">
                <a:latin typeface="Century Gothic" panose="020B0502020202020204" pitchFamily="34" charset="0"/>
              </a:rPr>
              <a:t> (1/2)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Colleges and Universities should: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Enhance</a:t>
            </a:r>
            <a:r>
              <a:rPr lang="en-GB" sz="2000" dirty="0">
                <a:latin typeface="Century Gothic" panose="020B0502020202020204" pitchFamily="34" charset="0"/>
              </a:rPr>
              <a:t> extra-curricular opportunities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(athletics, clubs, arts, volunteer work, and academic enrichment programs).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Promote</a:t>
            </a:r>
            <a:r>
              <a:rPr lang="en-GB" sz="2000" dirty="0">
                <a:latin typeface="Century Gothic" panose="020B0502020202020204" pitchFamily="34" charset="0"/>
              </a:rPr>
              <a:t> Multicultural and Intercultural Education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(cultural variety, cross-cultural exchange, learning about other cultures).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Strengthen</a:t>
            </a:r>
            <a:r>
              <a:rPr lang="en-GB" sz="2000" dirty="0">
                <a:latin typeface="Century Gothic" panose="020B0502020202020204" pitchFamily="34" charset="0"/>
              </a:rPr>
              <a:t> the Support Systems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(provide mentoring, advice, and resources).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Teach</a:t>
            </a:r>
            <a:r>
              <a:rPr lang="en-GB" sz="2000" dirty="0">
                <a:latin typeface="Century Gothic" panose="020B0502020202020204" pitchFamily="34" charset="0"/>
              </a:rPr>
              <a:t> students Time Management Skills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(set-up workshops, seminars, and counselling sessions).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Develop</a:t>
            </a:r>
            <a:r>
              <a:rPr lang="en-GB" sz="2000" dirty="0">
                <a:latin typeface="Century Gothic" panose="020B0502020202020204" pitchFamily="34" charset="0"/>
              </a:rPr>
              <a:t> incentive programs to promote involvement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(provide scholarships, rewards, or leadership opportunities).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Collaborate</a:t>
            </a:r>
            <a:r>
              <a:rPr lang="en-GB" sz="2000" dirty="0">
                <a:latin typeface="Century Gothic" panose="020B0502020202020204" pitchFamily="34" charset="0"/>
              </a:rPr>
              <a:t> with Community groups</a:t>
            </a:r>
          </a:p>
          <a:p>
            <a:pPr lvl="1"/>
            <a:r>
              <a:rPr lang="en-GB" sz="2000" dirty="0">
                <a:latin typeface="Century Gothic" panose="020B0502020202020204" pitchFamily="34" charset="0"/>
              </a:rPr>
              <a:t>(stimulate community participation and cooperation).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D042B-F4A6-44C0-A1A3-470ADAE5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46479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20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B30C2A9D-7FD4-72CB-11D6-AE6AE864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7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Conclusion</a:t>
            </a:r>
            <a:endParaRPr lang="en-US" sz="4000" kern="1200" dirty="0">
              <a:solidFill>
                <a:srgbClr val="FFFFF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454081"/>
            <a:ext cx="8044927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Recommendations</a:t>
            </a:r>
            <a:r>
              <a:rPr lang="en-GB" sz="2000" dirty="0">
                <a:latin typeface="Century Gothic" panose="020B0502020202020204" pitchFamily="34" charset="0"/>
              </a:rPr>
              <a:t> (2/2)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Allocate</a:t>
            </a:r>
            <a:r>
              <a:rPr lang="en-GB" sz="2000" dirty="0">
                <a:latin typeface="Century Gothic" panose="020B0502020202020204" pitchFamily="34" charset="0"/>
              </a:rPr>
              <a:t> Resources</a:t>
            </a:r>
          </a:p>
          <a:p>
            <a:pPr lvl="2"/>
            <a:r>
              <a:rPr lang="en-GB" sz="2000" dirty="0">
                <a:latin typeface="Century Gothic" panose="020B0502020202020204" pitchFamily="34" charset="0"/>
              </a:rPr>
              <a:t>(secure enough funds for supplies, infrastructure, personnel, and transportation).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Fund</a:t>
            </a:r>
            <a:r>
              <a:rPr lang="en-GB" sz="2000" dirty="0">
                <a:latin typeface="Century Gothic" panose="020B0502020202020204" pitchFamily="34" charset="0"/>
              </a:rPr>
              <a:t> Research and Evaluation studies.</a:t>
            </a: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Educational institutions may provide an atmosphere that </a:t>
            </a:r>
            <a:r>
              <a:rPr lang="en-GB" sz="2000" b="1" dirty="0">
                <a:latin typeface="Century Gothic" panose="020B0502020202020204" pitchFamily="34" charset="0"/>
              </a:rPr>
              <a:t>supports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latin typeface="Century Gothic" panose="020B0502020202020204" pitchFamily="34" charset="0"/>
              </a:rPr>
              <a:t>students' holistic development </a:t>
            </a:r>
            <a:r>
              <a:rPr lang="en-GB" sz="2000" dirty="0">
                <a:latin typeface="Century Gothic" panose="020B0502020202020204" pitchFamily="34" charset="0"/>
              </a:rPr>
              <a:t>by: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emphasizing the creation of various extra-curricular activities,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advancing multicultural and intercultural education ideas,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entury Gothic" panose="020B0502020202020204" pitchFamily="34" charset="0"/>
              </a:rPr>
              <a:t>offering strong support networks.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7A8DE-03CB-417D-A2DA-1651048B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2599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21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25EEE117-B738-CDD4-29A6-CCCCBC728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35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0" y="1094965"/>
            <a:ext cx="9473184" cy="1573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Tha</a:t>
            </a:r>
            <a:r>
              <a:rPr lang="en-US" sz="120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nk you!</a:t>
            </a:r>
            <a:endParaRPr lang="en-US" sz="12000" b="1" kern="1200" dirty="0">
              <a:solidFill>
                <a:srgbClr val="00206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5473" y="1881611"/>
            <a:ext cx="4986528" cy="49865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0138"/>
            <a:ext cx="8044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59D38-1AD2-6748-A33B-BBDCF131CE08}"/>
              </a:ext>
            </a:extLst>
          </p:cNvPr>
          <p:cNvSpPr txBox="1"/>
          <p:nvPr/>
        </p:nvSpPr>
        <p:spPr>
          <a:xfrm>
            <a:off x="1370043" y="4552814"/>
            <a:ext cx="3347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bg1"/>
                </a:solidFill>
                <a:latin typeface="Century Gothic" panose="020B0502020202020204" pitchFamily="34" charset="0"/>
              </a:rPr>
              <a:t>tprisko@gmail.com</a:t>
            </a:r>
          </a:p>
          <a:p>
            <a:endParaRPr lang="en-G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R" dirty="0">
                <a:solidFill>
                  <a:schemeClr val="bg1"/>
                </a:solidFill>
                <a:latin typeface="Century Gothic" panose="020B0502020202020204" pitchFamily="34" charset="0"/>
              </a:rPr>
              <a:t>+30 6973020300</a:t>
            </a:r>
          </a:p>
          <a:p>
            <a:endParaRPr lang="en-G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R" dirty="0">
                <a:solidFill>
                  <a:schemeClr val="bg1"/>
                </a:solidFill>
                <a:latin typeface="Century Gothic" panose="020B0502020202020204" pitchFamily="34" charset="0"/>
              </a:rPr>
              <a:t>Theodore Priskomatis</a:t>
            </a:r>
          </a:p>
          <a:p>
            <a:endParaRPr lang="en-G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Facebook Logo PNG Images | FB Icons PNG For Free Download ...">
            <a:extLst>
              <a:ext uri="{FF2B5EF4-FFF2-40B4-BE49-F238E27FC236}">
                <a16:creationId xmlns:a16="http://schemas.microsoft.com/office/drawing/2014/main" id="{BCD34610-12F4-1FF0-EE61-D05F0D18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7" y="5584367"/>
            <a:ext cx="396000" cy="3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ail Icon Blue transparent PNG - StickPNG">
            <a:extLst>
              <a:ext uri="{FF2B5EF4-FFF2-40B4-BE49-F238E27FC236}">
                <a16:creationId xmlns:a16="http://schemas.microsoft.com/office/drawing/2014/main" id="{B6E33803-4384-1665-B450-E5B7E42E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8" y="4570029"/>
            <a:ext cx="396000" cy="3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6DD2A0F-88D7-7126-0E4F-B80E8067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7" y="5066388"/>
            <a:ext cx="397391" cy="39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BA390FD-B0C7-A819-2984-AE3B9346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07" y="6077661"/>
            <a:ext cx="42075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D6079-7315-457A-8442-3632EA45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8887" y="6444495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22</a:t>
            </a:fld>
            <a:endParaRPr lang="en-G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13">
            <a:extLst>
              <a:ext uri="{FF2B5EF4-FFF2-40B4-BE49-F238E27FC236}">
                <a16:creationId xmlns:a16="http://schemas.microsoft.com/office/drawing/2014/main" id="{B8A953DF-2270-AE77-4F51-5EED32935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7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2" y="10142"/>
            <a:ext cx="8151126" cy="43458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Why should we examine the subject?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143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</a:rPr>
              <a:t>Extra-curricular activities have </a:t>
            </a:r>
            <a:r>
              <a:rPr lang="en-US" sz="2000" b="1" dirty="0">
                <a:effectLst/>
                <a:latin typeface="Century Gothic" panose="020B0502020202020204" pitchFamily="34" charset="0"/>
              </a:rPr>
              <a:t>gained</a:t>
            </a:r>
            <a:r>
              <a:rPr lang="en-US" sz="2000" dirty="0">
                <a:effectLst/>
                <a:latin typeface="Century Gothic" panose="020B0502020202020204" pitchFamily="34" charset="0"/>
              </a:rPr>
              <a:t> increasing importance in student development within modern education. </a:t>
            </a:r>
          </a:p>
          <a:p>
            <a:pPr marL="1143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Participation in these activities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provide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students valuable opportunities to develop skills outside the traditional classroom setting. </a:t>
            </a:r>
          </a:p>
          <a:p>
            <a:pPr marL="1143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Sports – especially - are favored for their ability to offer various educational experiences. Therefore, the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association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between extra-curricular athletic activities and academic success has garnered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attention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in college settings.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3BDC2-9A6B-4F47-97B8-EEC48B07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2599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fld>
            <a:endParaRPr lang="en-G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4BE8EA06-54B6-1F51-4D1D-3D98892A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2" y="10139"/>
            <a:ext cx="8151126" cy="5095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Research objectives</a:t>
            </a:r>
          </a:p>
          <a:p>
            <a:pPr>
              <a:spcAft>
                <a:spcPts val="600"/>
              </a:spcAft>
            </a:pPr>
            <a:endParaRPr lang="en-US" sz="20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1143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This study aims to assess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how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multicultural and intercultural education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influences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the link between extra-curricular activities and academic achievement in college students. </a:t>
            </a:r>
          </a:p>
          <a:p>
            <a:pPr marL="5715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 response to the increasing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diversity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of student populations, the multicultural and intercultural education field has been expanding in colleges. </a:t>
            </a:r>
          </a:p>
          <a:p>
            <a:pPr marL="1028700" lvl="2" indent="-342900"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dirty="0">
                <a:latin typeface="Century Gothic" panose="020B0502020202020204" pitchFamily="34" charset="0"/>
              </a:rPr>
              <a:t>Considering students' diverse cultural backgrounds and experiences allows for a deeper understanding of how extra-curricular athletic activities </a:t>
            </a:r>
            <a:r>
              <a:rPr lang="en-US" sz="2000" b="1" dirty="0">
                <a:latin typeface="Century Gothic" panose="020B0502020202020204" pitchFamily="34" charset="0"/>
              </a:rPr>
              <a:t>affect</a:t>
            </a:r>
            <a:r>
              <a:rPr lang="en-US" sz="2000" dirty="0">
                <a:latin typeface="Century Gothic" panose="020B0502020202020204" pitchFamily="34" charset="0"/>
              </a:rPr>
              <a:t> academic performance.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8288B-4DAA-4193-A36B-911A9699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8503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84E87626-5FBD-B267-3539-80917A76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5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2" y="10138"/>
            <a:ext cx="8151126" cy="4839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Century Gothic" panose="020B0502020202020204" pitchFamily="34" charset="0"/>
              </a:rPr>
              <a:t>This study:</a:t>
            </a:r>
          </a:p>
          <a:p>
            <a:pPr marL="5715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</a:rPr>
              <a:t>Seeks</a:t>
            </a:r>
            <a:r>
              <a:rPr lang="en-US" sz="2000" dirty="0">
                <a:latin typeface="Century Gothic" panose="020B0502020202020204" pitchFamily="34" charset="0"/>
              </a:rPr>
              <a:t> to bridge the gap with previous studies by examining how involvement in extra-curricular activities affects the academic performance of college students with different backgrounds.</a:t>
            </a:r>
          </a:p>
          <a:p>
            <a:pPr marL="5715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ntends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to examine two primary research objectives: </a:t>
            </a:r>
          </a:p>
          <a:p>
            <a:pPr marL="11430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if college students' participation in extra-curricular athletic activities affects their overall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GPA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, and</a:t>
            </a:r>
          </a:p>
          <a:p>
            <a:pPr marL="11430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whether extra-curricular athletic activities </a:t>
            </a:r>
            <a:r>
              <a:rPr lang="en-US" sz="20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enhance</a:t>
            </a:r>
            <a:r>
              <a:rPr lang="en-US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academic performance within multicultural and intercultural education. </a:t>
            </a:r>
            <a:endParaRPr lang="en-US" sz="2000" dirty="0">
              <a:latin typeface="Century Gothic" panose="020B050202020202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7CCB-611F-412D-B0A4-CE5B2CB1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48" y="6472599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2EF29DF2-F250-FA3B-1FC1-06F954F5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4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0138"/>
            <a:ext cx="8044927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Research questions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What is the </a:t>
            </a:r>
            <a:r>
              <a:rPr lang="en-GB" sz="2000" b="1" dirty="0">
                <a:latin typeface="Century Gothic" panose="020B0502020202020204" pitchFamily="34" charset="0"/>
              </a:rPr>
              <a:t>relationship</a:t>
            </a:r>
            <a:r>
              <a:rPr lang="en-GB" sz="2000" dirty="0">
                <a:latin typeface="Century Gothic" panose="020B0502020202020204" pitchFamily="34" charset="0"/>
              </a:rPr>
              <a:t> between college students' participation in extra-curricular athletic activities and their academic performance, as measured by their cumulative grade point average (GPA)?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How do </a:t>
            </a:r>
            <a:r>
              <a:rPr lang="en-GB" sz="2000" b="1" dirty="0">
                <a:latin typeface="Century Gothic" panose="020B0502020202020204" pitchFamily="34" charset="0"/>
              </a:rPr>
              <a:t>cultural</a:t>
            </a:r>
            <a:r>
              <a:rPr lang="en-GB" sz="2000" dirty="0">
                <a:latin typeface="Century Gothic" panose="020B0502020202020204" pitchFamily="34" charset="0"/>
              </a:rPr>
              <a:t> factors, such as cultural identity, social integration, and support systems, influence the relationship between extra-curricular athletic activities and academic performance in college students?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To what extent does integrating </a:t>
            </a:r>
            <a:r>
              <a:rPr lang="en-GB" sz="2000" b="1" dirty="0">
                <a:latin typeface="Century Gothic" panose="020B0502020202020204" pitchFamily="34" charset="0"/>
              </a:rPr>
              <a:t>multicultural/intercultural </a:t>
            </a:r>
            <a:r>
              <a:rPr lang="en-GB" sz="2000" dirty="0">
                <a:latin typeface="Century Gothic" panose="020B0502020202020204" pitchFamily="34" charset="0"/>
              </a:rPr>
              <a:t>education principles into extra-curricular athletic activities </a:t>
            </a:r>
            <a:r>
              <a:rPr lang="en-GB" sz="2000" b="1" dirty="0">
                <a:latin typeface="Century Gothic" panose="020B0502020202020204" pitchFamily="34" charset="0"/>
              </a:rPr>
              <a:t>enhance</a:t>
            </a:r>
            <a:r>
              <a:rPr lang="en-GB" sz="2000" dirty="0">
                <a:latin typeface="Century Gothic" panose="020B0502020202020204" pitchFamily="34" charset="0"/>
              </a:rPr>
              <a:t> the positive relationship between participation and academic performance?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D938-6DB3-4801-A4F5-DA5A2466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0592" y="6447294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1F465D1F-C359-ECB1-B863-78F56422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8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0138"/>
            <a:ext cx="8044927" cy="6247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Statement of the hypothesis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Hypothesis 1: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Extra-curricular athletic activities among college students have been shown to </a:t>
            </a:r>
            <a:r>
              <a:rPr lang="en-GB" sz="2000" b="1" dirty="0">
                <a:latin typeface="Century Gothic" panose="020B0502020202020204" pitchFamily="34" charset="0"/>
              </a:rPr>
              <a:t>correlate</a:t>
            </a:r>
            <a:r>
              <a:rPr lang="en-GB" sz="2000" dirty="0">
                <a:latin typeface="Century Gothic" panose="020B0502020202020204" pitchFamily="34" charset="0"/>
              </a:rPr>
              <a:t> with their overall GPA, indicating a possibility of academic success.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Higher GPAs are expected among regular participants in extra-curricular athletic activities when compared to non-participants.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Hypothesis 2: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Cultural</a:t>
            </a:r>
            <a:r>
              <a:rPr lang="en-GB" sz="2000" dirty="0">
                <a:latin typeface="Century Gothic" panose="020B0502020202020204" pitchFamily="34" charset="0"/>
              </a:rPr>
              <a:t> factors heavily influence participation in extra-curricular athletic activities and academic success among college students.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Hypothesis 3: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When multicultural and intercultural education principles are integrated into extra-curricular athletic programs, the </a:t>
            </a:r>
            <a:r>
              <a:rPr lang="en-GB" sz="2000" b="1" dirty="0">
                <a:latin typeface="Century Gothic" panose="020B0502020202020204" pitchFamily="34" charset="0"/>
              </a:rPr>
              <a:t>positive</a:t>
            </a:r>
            <a:r>
              <a:rPr lang="en-GB" sz="2000" dirty="0">
                <a:latin typeface="Century Gothic" panose="020B0502020202020204" pitchFamily="34" charset="0"/>
              </a:rPr>
              <a:t> association between involvement in these activities and academic success is enhanced. </a:t>
            </a: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5B12D-CB31-4DA5-A312-8CA0425F7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22680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7A1D1F7C-E00D-4B0D-BC10-64349C78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8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0138"/>
            <a:ext cx="8044927" cy="65556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Significance of the study </a:t>
            </a:r>
            <a:r>
              <a:rPr lang="en-GB" sz="2000" dirty="0">
                <a:latin typeface="Century Gothic" panose="020B0502020202020204" pitchFamily="34" charset="0"/>
              </a:rPr>
              <a:t>(1/2)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This study holds important significance as it expands our </a:t>
            </a:r>
            <a:r>
              <a:rPr lang="en-GB" sz="2000" b="1" dirty="0">
                <a:latin typeface="Century Gothic" panose="020B0502020202020204" pitchFamily="34" charset="0"/>
              </a:rPr>
              <a:t>understanding</a:t>
            </a:r>
            <a:r>
              <a:rPr lang="en-GB" sz="2000" dirty="0">
                <a:latin typeface="Century Gothic" panose="020B0502020202020204" pitchFamily="34" charset="0"/>
              </a:rPr>
              <a:t> of the correlation between extra-curricular athletic activities and academic performance.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Despite previous investigations into this correlation, this study introduces a </a:t>
            </a:r>
            <a:r>
              <a:rPr lang="en-GB" sz="2000" b="1" dirty="0">
                <a:latin typeface="Century Gothic" panose="020B0502020202020204" pitchFamily="34" charset="0"/>
              </a:rPr>
              <a:t>fresh</a:t>
            </a:r>
            <a:r>
              <a:rPr lang="en-GB" sz="2000" dirty="0">
                <a:latin typeface="Century Gothic" panose="020B0502020202020204" pitchFamily="34" charset="0"/>
              </a:rPr>
              <a:t> approach by integrating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a multicultural/intercultural education perspective. 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u="sng" dirty="0">
                <a:latin typeface="Century Gothic" panose="020B0502020202020204" pitchFamily="34" charset="0"/>
              </a:rPr>
              <a:t>Practical implications: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Enhance</a:t>
            </a:r>
            <a:r>
              <a:rPr lang="en-GB" sz="2000" dirty="0">
                <a:latin typeface="Century Gothic" panose="020B0502020202020204" pitchFamily="34" charset="0"/>
              </a:rPr>
              <a:t> academic success.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Devise and implement </a:t>
            </a:r>
            <a:r>
              <a:rPr lang="en-GB" sz="2000" b="1" dirty="0">
                <a:latin typeface="Century Gothic" panose="020B0502020202020204" pitchFamily="34" charset="0"/>
              </a:rPr>
              <a:t>programs</a:t>
            </a:r>
            <a:r>
              <a:rPr lang="en-GB" sz="2000" dirty="0">
                <a:latin typeface="Century Gothic" panose="020B0502020202020204" pitchFamily="34" charset="0"/>
              </a:rPr>
              <a:t> that inspire student involvement and achievement.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Programs and policies meet the </a:t>
            </a:r>
            <a:r>
              <a:rPr lang="en-GB" sz="2000" b="1" dirty="0">
                <a:latin typeface="Century Gothic" panose="020B0502020202020204" pitchFamily="34" charset="0"/>
              </a:rPr>
              <a:t>diverse</a:t>
            </a:r>
            <a:r>
              <a:rPr lang="en-GB" sz="2000" dirty="0">
                <a:latin typeface="Century Gothic" panose="020B0502020202020204" pitchFamily="34" charset="0"/>
              </a:rPr>
              <a:t> requirements of students.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Make wise </a:t>
            </a:r>
            <a:r>
              <a:rPr lang="en-GB" sz="2000" b="1" dirty="0">
                <a:latin typeface="Century Gothic" panose="020B0502020202020204" pitchFamily="34" charset="0"/>
              </a:rPr>
              <a:t>decisions</a:t>
            </a:r>
            <a:r>
              <a:rPr lang="en-GB" sz="2000" dirty="0">
                <a:latin typeface="Century Gothic" panose="020B0502020202020204" pitchFamily="34" charset="0"/>
              </a:rPr>
              <a:t> on resource allocation, program development, and student support services.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b="1" dirty="0">
                <a:latin typeface="Century Gothic" panose="020B0502020202020204" pitchFamily="34" charset="0"/>
              </a:rPr>
              <a:t>Allocate</a:t>
            </a:r>
            <a:r>
              <a:rPr lang="en-GB" sz="2000" dirty="0">
                <a:latin typeface="Century Gothic" panose="020B0502020202020204" pitchFamily="34" charset="0"/>
              </a:rPr>
              <a:t> funding and resources to ensure equal access to extra-curricular programs.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Endorse </a:t>
            </a:r>
            <a:r>
              <a:rPr lang="en-GB" sz="2000" b="1" dirty="0">
                <a:latin typeface="Century Gothic" panose="020B0502020202020204" pitchFamily="34" charset="0"/>
              </a:rPr>
              <a:t>inclusive approaches </a:t>
            </a:r>
            <a:r>
              <a:rPr lang="en-GB" sz="2000" dirty="0">
                <a:latin typeface="Century Gothic" panose="020B0502020202020204" pitchFamily="34" charset="0"/>
              </a:rPr>
              <a:t>that respect diversity and stimulate cultural empathy.</a:t>
            </a: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C9F9A-B5DE-4D76-9BF0-664F2500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829" y="6451354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8</a:t>
            </a:fld>
            <a:endParaRPr lang="en-GR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9E9A9FE1-FCB1-CC70-E4D9-B8453EF14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88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0FCC-955B-76F1-24C8-88D6FD72D690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Introduction</a:t>
            </a:r>
          </a:p>
        </p:txBody>
      </p:sp>
      <p:pic>
        <p:nvPicPr>
          <p:cNvPr id="16" name="Graphic 15" descr="Sport Balls">
            <a:extLst>
              <a:ext uri="{FF2B5EF4-FFF2-40B4-BE49-F238E27FC236}">
                <a16:creationId xmlns:a16="http://schemas.microsoft.com/office/drawing/2014/main" id="{9CD13A3E-76DC-5566-9611-B58D56EC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313" y="4849451"/>
            <a:ext cx="2018687" cy="20186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D7D064-29B7-33D4-64D6-AAA954D99EED}"/>
              </a:ext>
            </a:extLst>
          </p:cNvPr>
          <p:cNvSpPr txBox="1"/>
          <p:nvPr/>
        </p:nvSpPr>
        <p:spPr>
          <a:xfrm>
            <a:off x="4037826" y="10138"/>
            <a:ext cx="8151126" cy="5596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6BE38-EC17-2015-C041-36555B0AA5A7}"/>
              </a:ext>
            </a:extLst>
          </p:cNvPr>
          <p:cNvSpPr txBox="1"/>
          <p:nvPr/>
        </p:nvSpPr>
        <p:spPr>
          <a:xfrm>
            <a:off x="4034778" y="10138"/>
            <a:ext cx="8044927" cy="4093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Significance of the study</a:t>
            </a:r>
            <a:r>
              <a:rPr lang="en-GB" sz="2000" dirty="0">
                <a:latin typeface="Century Gothic" panose="020B0502020202020204" pitchFamily="34" charset="0"/>
              </a:rPr>
              <a:t> (2/2)</a:t>
            </a: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 outcomes of this study will offer </a:t>
            </a:r>
            <a:r>
              <a:rPr lang="en-GB" sz="2000" b="1" dirty="0">
                <a:latin typeface="Century Gothic" panose="020B0502020202020204" pitchFamily="34" charset="0"/>
              </a:rPr>
              <a:t>direction</a:t>
            </a:r>
            <a:r>
              <a:rPr lang="en-GB" sz="2000" dirty="0">
                <a:latin typeface="Century Gothic" panose="020B0502020202020204" pitchFamily="34" charset="0"/>
              </a:rPr>
              <a:t> to institutions and policymakers for implementing inclusive: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programs,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policies,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support structures,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aimed</a:t>
            </a:r>
            <a:r>
              <a:rPr lang="en-GB" sz="2000" dirty="0">
                <a:latin typeface="Century Gothic" panose="020B0502020202020204" pitchFamily="34" charset="0"/>
              </a:rPr>
              <a:t> at enhancing student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performance,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welfare,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GB" sz="2000" dirty="0">
                <a:latin typeface="Century Gothic" panose="020B0502020202020204" pitchFamily="34" charset="0"/>
              </a:rPr>
              <a:t>advancement in various educational contexts.</a:t>
            </a:r>
            <a:endParaRPr lang="en-GR" sz="2000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24246-6944-4ADA-9312-1533F13E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5752" y="6436538"/>
            <a:ext cx="2743200" cy="365125"/>
          </a:xfrm>
        </p:spPr>
        <p:txBody>
          <a:bodyPr/>
          <a:lstStyle/>
          <a:p>
            <a:fld id="{C553AF69-9764-9E4E-99F6-669A3B0C8027}" type="slidenum">
              <a:rPr lang="en-GR" b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9</a:t>
            </a:fld>
            <a:endParaRPr lang="en-GR" b="1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89D5F2B1-7298-E8AA-721D-9413C238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826" y="6482737"/>
            <a:ext cx="6959358" cy="365125"/>
          </a:xfrm>
        </p:spPr>
        <p:txBody>
          <a:bodyPr/>
          <a:lstStyle/>
          <a:p>
            <a:r>
              <a:rPr lang="en-GB" dirty="0" err="1">
                <a:latin typeface="Century Gothic" panose="020B0502020202020204" pitchFamily="34" charset="0"/>
              </a:rPr>
              <a:t>Dr.</a:t>
            </a:r>
            <a:r>
              <a:rPr lang="en-GB" dirty="0">
                <a:latin typeface="Century Gothic" panose="020B0502020202020204" pitchFamily="34" charset="0"/>
              </a:rPr>
              <a:t> Theodoros Priskomatis – Executive Director, </a:t>
            </a:r>
            <a:r>
              <a:rPr lang="en-GB" dirty="0" err="1">
                <a:latin typeface="Century Gothic" panose="020B0502020202020204" pitchFamily="34" charset="0"/>
              </a:rPr>
              <a:t>Deree</a:t>
            </a:r>
            <a:r>
              <a:rPr lang="en-GB" dirty="0">
                <a:latin typeface="Century Gothic" panose="020B0502020202020204" pitchFamily="34" charset="0"/>
              </a:rPr>
              <a:t>-The American College of Greece</a:t>
            </a:r>
            <a:endParaRPr lang="en-G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0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1894</Words>
  <Application>Microsoft Office PowerPoint</Application>
  <PresentationFormat>Panorámica</PresentationFormat>
  <Paragraphs>247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E020  INTERCULTURAL AND HISTORICAL TRANSFERS IN THE MEDITERRANEAN MEDIEVAL EUROPE</dc:title>
  <dc:creator>Theodore Priskomatis</dc:creator>
  <cp:lastModifiedBy>Ramón Ruiz</cp:lastModifiedBy>
  <cp:revision>41</cp:revision>
  <cp:lastPrinted>2024-02-12T11:02:25Z</cp:lastPrinted>
  <dcterms:created xsi:type="dcterms:W3CDTF">2024-01-19T08:36:49Z</dcterms:created>
  <dcterms:modified xsi:type="dcterms:W3CDTF">2025-07-07T16:20:37Z</dcterms:modified>
</cp:coreProperties>
</file>